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84" r:id="rId2"/>
  </p:sldMasterIdLst>
  <p:sldIdLst>
    <p:sldId id="258" r:id="rId3"/>
    <p:sldId id="260" r:id="rId4"/>
    <p:sldId id="383" r:id="rId5"/>
    <p:sldId id="384" r:id="rId6"/>
    <p:sldId id="272" r:id="rId7"/>
    <p:sldId id="385" r:id="rId8"/>
    <p:sldId id="382" r:id="rId9"/>
  </p:sldIdLst>
  <p:sldSz cx="24384000" cy="13716000"/>
  <p:notesSz cx="6858000" cy="9144000"/>
  <p:embeddedFontLst>
    <p:embeddedFont>
      <p:font typeface="맑은 고딕" panose="020B0503020000020004" pitchFamily="50" charset="-127"/>
      <p:regular r:id="rId10"/>
      <p:bold r:id="rId11"/>
    </p:embeddedFont>
    <p:embeddedFont>
      <p:font typeface="나눔바른펜" panose="020B0503000000000000" pitchFamily="50" charset="-127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5A50"/>
    <a:srgbClr val="FFFA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56" autoAdjust="0"/>
    <p:restoredTop sz="94660"/>
  </p:normalViewPr>
  <p:slideViewPr>
    <p:cSldViewPr snapToGrid="0" showGuides="1">
      <p:cViewPr varScale="1">
        <p:scale>
          <a:sx n="58" d="100"/>
          <a:sy n="58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5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32" name="Freeform 9">
            <a:hlinkClick r:id="" action="ppaction://hlinkshowjump?jump=nextslide"/>
          </p:cNvPr>
          <p:cNvSpPr>
            <a:spLocks/>
          </p:cNvSpPr>
          <p:nvPr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10">
            <a:hlinkClick r:id="" action="ppaction://hlinkshowjump?jump=previousslide"/>
          </p:cNvPr>
          <p:cNvSpPr>
            <a:spLocks/>
          </p:cNvSpPr>
          <p:nvPr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82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 userDrawn="1">
          <p15:clr>
            <a:srgbClr val="FBAE40"/>
          </p15:clr>
        </p15:guide>
        <p15:guide id="2" pos="1716" userDrawn="1">
          <p15:clr>
            <a:srgbClr val="FBAE40"/>
          </p15:clr>
        </p15:guide>
        <p15:guide id="3" pos="13641" userDrawn="1">
          <p15:clr>
            <a:srgbClr val="FBAE40"/>
          </p15:clr>
        </p15:guide>
        <p15:guide id="4" pos="14564" userDrawn="1">
          <p15:clr>
            <a:srgbClr val="FBAE40"/>
          </p15:clr>
        </p15:guide>
        <p15:guide id="5" pos="2640" userDrawn="1">
          <p15:clr>
            <a:srgbClr val="FBAE40"/>
          </p15:clr>
        </p15:guide>
        <p15:guide id="6" pos="12720" userDrawn="1">
          <p15:clr>
            <a:srgbClr val="FBAE40"/>
          </p15:clr>
        </p15:guide>
        <p15:guide id="7" orient="horz" pos="1344" userDrawn="1">
          <p15:clr>
            <a:srgbClr val="FBAE40"/>
          </p15:clr>
        </p15:guide>
        <p15:guide id="8" orient="horz" pos="7584" userDrawn="1">
          <p15:clr>
            <a:srgbClr val="FBAE40"/>
          </p15:clr>
        </p15:guide>
        <p15:guide id="9" orient="horz" pos="606" userDrawn="1">
          <p15:clr>
            <a:srgbClr val="FBAE40"/>
          </p15:clr>
        </p15:guide>
        <p15:guide id="10" orient="horz" pos="803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icture At R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 userDrawn="1"/>
        </p:nvSpPr>
        <p:spPr>
          <a:xfrm>
            <a:off x="10562771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06288" y="0"/>
            <a:ext cx="12177712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10922825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10576793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7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 Picture At Cen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 userDrawn="1"/>
        </p:nvGrpSpPr>
        <p:grpSpPr>
          <a:xfrm>
            <a:off x="1241490" y="866775"/>
            <a:ext cx="1532471" cy="492443"/>
            <a:chOff x="1260546" y="866775"/>
            <a:chExt cx="1532471" cy="492443"/>
          </a:xfrm>
        </p:grpSpPr>
        <p:sp>
          <p:nvSpPr>
            <p:cNvPr id="27" name="Oval 26"/>
            <p:cNvSpPr/>
            <p:nvPr userDrawn="1"/>
          </p:nvSpPr>
          <p:spPr>
            <a:xfrm>
              <a:off x="1719791" y="1008593"/>
              <a:ext cx="224898" cy="22489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 userDrawn="1"/>
          </p:nvSpPr>
          <p:spPr>
            <a:xfrm>
              <a:off x="1260546" y="866775"/>
              <a:ext cx="153247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200" cap="all" spc="200" baseline="0" dirty="0">
                  <a:solidFill>
                    <a:schemeClr val="accent1"/>
                  </a:solidFill>
                  <a:latin typeface="Lato Black" panose="020F0A02020204030203" pitchFamily="34" charset="0"/>
                </a:rPr>
                <a:t>MOGA</a:t>
              </a:r>
              <a:r>
                <a:rPr lang="en-US" sz="3200" cap="all" spc="200" baseline="0" dirty="0">
                  <a:solidFill>
                    <a:schemeClr val="accent2"/>
                  </a:solidFill>
                  <a:latin typeface="Lato Black" panose="020F0A02020204030203" pitchFamily="34" charset="0"/>
                </a:rPr>
                <a:t>.</a:t>
              </a:r>
            </a:p>
          </p:txBody>
        </p:sp>
      </p:grp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30" name="TextBox 29"/>
          <p:cNvSpPr txBox="1"/>
          <p:nvPr userDrawn="1"/>
        </p:nvSpPr>
        <p:spPr>
          <a:xfrm>
            <a:off x="1260546" y="12752388"/>
            <a:ext cx="4002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0" cap="all" spc="100" baseline="0" dirty="0">
                <a:solidFill>
                  <a:schemeClr val="accent4"/>
                </a:solidFill>
                <a:latin typeface="Lato Black" panose="020F0A02020204030203" pitchFamily="34" charset="0"/>
              </a:rPr>
              <a:t>Small business </a:t>
            </a:r>
            <a:r>
              <a:rPr lang="en-US" sz="1800" b="0" cap="all" spc="100" baseline="0" dirty="0">
                <a:solidFill>
                  <a:schemeClr val="accent4"/>
                </a:solidFill>
                <a:latin typeface="Lato" panose="020F0502020204030203" pitchFamily="34" charset="0"/>
              </a:rPr>
              <a:t>presentation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256601" y="0"/>
            <a:ext cx="6891524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98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 Picture At Lef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149544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TextBox 14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10429946" y="12752388"/>
            <a:ext cx="4002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0" cap="all" spc="100" baseline="0" dirty="0">
                <a:solidFill>
                  <a:schemeClr val="accent4"/>
                </a:solidFill>
                <a:latin typeface="Lato Black" panose="020F0A02020204030203" pitchFamily="34" charset="0"/>
              </a:rPr>
              <a:t>Small business </a:t>
            </a:r>
            <a:r>
              <a:rPr lang="en-US" sz="1800" b="0" cap="all" spc="100" baseline="0" dirty="0">
                <a:solidFill>
                  <a:schemeClr val="accent4"/>
                </a:solidFill>
                <a:latin typeface="Lato" panose="020F0502020204030203" pitchFamily="34" charset="0"/>
              </a:rPr>
              <a:t>presentation</a:t>
            </a: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10429946" y="866775"/>
            <a:ext cx="1532471" cy="492443"/>
            <a:chOff x="1260546" y="866775"/>
            <a:chExt cx="1532471" cy="492443"/>
          </a:xfrm>
        </p:grpSpPr>
        <p:sp>
          <p:nvSpPr>
            <p:cNvPr id="24" name="Oval 23"/>
            <p:cNvSpPr/>
            <p:nvPr userDrawn="1"/>
          </p:nvSpPr>
          <p:spPr>
            <a:xfrm>
              <a:off x="1719791" y="1008593"/>
              <a:ext cx="224898" cy="22489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 userDrawn="1"/>
          </p:nvSpPr>
          <p:spPr>
            <a:xfrm>
              <a:off x="1260546" y="866775"/>
              <a:ext cx="153247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200" cap="all" spc="200" baseline="0" dirty="0">
                  <a:solidFill>
                    <a:schemeClr val="accent1"/>
                  </a:solidFill>
                  <a:latin typeface="Lato Black" panose="020F0A02020204030203" pitchFamily="34" charset="0"/>
                </a:rPr>
                <a:t>MOGA</a:t>
              </a:r>
              <a:r>
                <a:rPr lang="en-US" sz="3200" cap="all" spc="200" baseline="0" dirty="0">
                  <a:solidFill>
                    <a:schemeClr val="accent2"/>
                  </a:solidFill>
                  <a:latin typeface="Lato Black" panose="020F0A02020204030203" pitchFamily="34" charset="0"/>
                </a:rPr>
                <a:t>.</a:t>
              </a:r>
            </a:p>
          </p:txBody>
        </p:sp>
      </p:grp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695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0"/>
          <p:cNvSpPr>
            <a:spLocks noGrp="1"/>
          </p:cNvSpPr>
          <p:nvPr>
            <p:ph type="pic" sz="quarter" idx="10"/>
          </p:nvPr>
        </p:nvSpPr>
        <p:spPr>
          <a:xfrm>
            <a:off x="-5080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1"/>
          </p:nvPr>
        </p:nvSpPr>
        <p:spPr>
          <a:xfrm>
            <a:off x="6094096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12186920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30"/>
          <p:cNvSpPr>
            <a:spLocks noGrp="1"/>
          </p:cNvSpPr>
          <p:nvPr>
            <p:ph type="pic" sz="quarter" idx="13"/>
          </p:nvPr>
        </p:nvSpPr>
        <p:spPr>
          <a:xfrm>
            <a:off x="18286095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30"/>
          <p:cNvSpPr>
            <a:spLocks noGrp="1"/>
          </p:cNvSpPr>
          <p:nvPr>
            <p:ph type="pic" sz="quarter" idx="14"/>
          </p:nvPr>
        </p:nvSpPr>
        <p:spPr>
          <a:xfrm>
            <a:off x="-5080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30"/>
          <p:cNvSpPr>
            <a:spLocks noGrp="1"/>
          </p:cNvSpPr>
          <p:nvPr>
            <p:ph type="pic" sz="quarter" idx="15"/>
          </p:nvPr>
        </p:nvSpPr>
        <p:spPr>
          <a:xfrm>
            <a:off x="6094096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16"/>
          </p:nvPr>
        </p:nvSpPr>
        <p:spPr>
          <a:xfrm>
            <a:off x="12186920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30"/>
          <p:cNvSpPr>
            <a:spLocks noGrp="1"/>
          </p:cNvSpPr>
          <p:nvPr>
            <p:ph type="pic" sz="quarter" idx="17"/>
          </p:nvPr>
        </p:nvSpPr>
        <p:spPr>
          <a:xfrm>
            <a:off x="18286095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22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1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476150" y="4637913"/>
            <a:ext cx="3732737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7927116" y="4637913"/>
            <a:ext cx="3732737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0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2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0500" y="4281779"/>
            <a:ext cx="8819816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840034" y="4281779"/>
            <a:ext cx="8819816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12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3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0499" y="4281779"/>
            <a:ext cx="5540665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6119185" y="4281779"/>
            <a:ext cx="5540665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421668" y="4281779"/>
            <a:ext cx="5540665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4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47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4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005776" y="4281779"/>
            <a:ext cx="12654074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83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ent Projec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150226" y="4282440"/>
            <a:ext cx="8124824" cy="453135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0497" y="4282441"/>
            <a:ext cx="5416553" cy="322326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730497" y="7515225"/>
            <a:ext cx="5416553" cy="4524375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6277167" y="4282440"/>
            <a:ext cx="5382683" cy="453135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4107161" y="8813800"/>
            <a:ext cx="7552690" cy="32258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153400" y="8813800"/>
            <a:ext cx="5957888" cy="32258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8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81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roject Showcase At R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177713" y="2133600"/>
            <a:ext cx="10942638" cy="990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0" y="0"/>
            <a:ext cx="12177712" cy="137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018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Offic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484340" y="2667000"/>
            <a:ext cx="14175509" cy="93726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60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roject Showcase At Lef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74041" y="2133600"/>
            <a:ext cx="10932247" cy="990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2206288" y="0"/>
            <a:ext cx="12177712" cy="137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0182324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1260546" y="12752388"/>
            <a:ext cx="4002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0" cap="all" spc="100" baseline="0" dirty="0">
                <a:solidFill>
                  <a:schemeClr val="accent4"/>
                </a:solidFill>
                <a:latin typeface="Lato Black" panose="020F0A02020204030203" pitchFamily="34" charset="0"/>
              </a:rPr>
              <a:t>Small business </a:t>
            </a:r>
            <a:r>
              <a:rPr lang="en-US" sz="1800" b="0" cap="all" spc="100" baseline="0" dirty="0">
                <a:solidFill>
                  <a:schemeClr val="accent4"/>
                </a:solidFill>
                <a:latin typeface="Lato" panose="020F0502020204030203" pitchFamily="34" charset="0"/>
              </a:rPr>
              <a:t>presentation</a:t>
            </a:r>
          </a:p>
        </p:txBody>
      </p:sp>
      <p:sp>
        <p:nvSpPr>
          <p:cNvPr id="14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10542378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10196346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288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191000" y="4267200"/>
            <a:ext cx="16002000" cy="50038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4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27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33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74717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813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 Team Who Enjoys ...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24150" y="2667000"/>
            <a:ext cx="14175509" cy="93726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 Do Trust &amp; Crediblity ...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172388" y="5714626"/>
            <a:ext cx="9487461" cy="6324974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726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wner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191000" y="4267200"/>
            <a:ext cx="4246188" cy="4246186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5946812" y="4267200"/>
            <a:ext cx="4246188" cy="4246186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068906" y="4267200"/>
            <a:ext cx="4246188" cy="4246186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086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11268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788306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2825201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7829983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78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2" userDrawn="1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Cr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11268" y="493134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400148" y="493134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6201055" y="493134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711268" y="856969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400148" y="856969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6201055" y="856969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60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vlov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88329" y="5027079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788329" y="6464981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788329" y="7902883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788329" y="9340785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788329" y="10778686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72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lient Sa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357656" y="4696962"/>
            <a:ext cx="2091690" cy="2091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6934655" y="4696962"/>
            <a:ext cx="2091690" cy="2091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06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57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1" r:id="rId2"/>
    <p:sldLayoutId id="2147483683" r:id="rId3"/>
    <p:sldLayoutId id="2147483682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9" r:id="rId21"/>
    <p:sldLayoutId id="2147483678" r:id="rId22"/>
    <p:sldLayoutId id="2147483680" r:id="rId23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2160000" cy="216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200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22224000" y="11556000"/>
            <a:ext cx="2160000" cy="216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200"/>
          </a:p>
        </p:txBody>
      </p:sp>
    </p:spTree>
    <p:extLst>
      <p:ext uri="{BB962C8B-B14F-4D97-AF65-F5344CB8AC3E}">
        <p14:creationId xmlns:p14="http://schemas.microsoft.com/office/powerpoint/2010/main" val="1990749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</p:sldLayoutIdLst>
  <p:txStyles>
    <p:titleStyle>
      <a:lvl1pPr algn="l" defTabSz="1828800" rtl="0" eaLnBrk="1" latinLnBrk="1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1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073902" y="3029055"/>
            <a:ext cx="19938502" cy="2462213"/>
            <a:chOff x="3778930" y="-2314449"/>
            <a:chExt cx="19938502" cy="2462213"/>
          </a:xfrm>
        </p:grpSpPr>
        <p:sp>
          <p:nvSpPr>
            <p:cNvPr id="2" name="Oval 1"/>
            <p:cNvSpPr/>
            <p:nvPr/>
          </p:nvSpPr>
          <p:spPr>
            <a:xfrm>
              <a:off x="3778930" y="-2111865"/>
              <a:ext cx="1028523" cy="102852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785693" y="-2314449"/>
              <a:ext cx="19931739" cy="246221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ko-KR" altLang="en-US" sz="16000" cap="all" spc="200" baseline="0" dirty="0">
                  <a:solidFill>
                    <a:schemeClr val="accent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무인 점포 통합 관리 시스템</a:t>
              </a:r>
              <a:endParaRPr lang="en-US" sz="16000" cap="all" spc="200" baseline="0" dirty="0">
                <a:solidFill>
                  <a:schemeClr val="accent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652647" y="6403196"/>
            <a:ext cx="15078705" cy="4548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400"/>
              </a:lnSpc>
              <a:spcAft>
                <a:spcPts val="1200"/>
              </a:spcAft>
            </a:pPr>
            <a:r>
              <a:rPr lang="en-US" sz="4400" b="1" dirty="0">
                <a:solidFill>
                  <a:schemeClr val="accent2"/>
                </a:solidFill>
                <a:latin typeface="Lato" panose="020F05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Unmanned store integrated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155981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id="{11924436-B831-4C3B-90C6-C6315CFC1E69}"/>
              </a:ext>
            </a:extLst>
          </p:cNvPr>
          <p:cNvSpPr txBox="1"/>
          <p:nvPr/>
        </p:nvSpPr>
        <p:spPr>
          <a:xfrm>
            <a:off x="1213712" y="3954553"/>
            <a:ext cx="2653290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en-US" altLang="ko-KR" sz="23000" b="1" dirty="0">
                <a:solidFill>
                  <a:srgbClr val="00002F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01</a:t>
            </a:r>
            <a:endParaRPr lang="ko-KR" altLang="en-US" sz="23000" b="1" dirty="0">
              <a:solidFill>
                <a:srgbClr val="00002F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3130C59-0D92-46EE-8E49-994EFBB8FAF3}"/>
              </a:ext>
            </a:extLst>
          </p:cNvPr>
          <p:cNvSpPr txBox="1"/>
          <p:nvPr/>
        </p:nvSpPr>
        <p:spPr>
          <a:xfrm>
            <a:off x="7512912" y="3954553"/>
            <a:ext cx="2986715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en-US" altLang="ko-KR" sz="23000" b="1" dirty="0">
                <a:solidFill>
                  <a:srgbClr val="00002F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02</a:t>
            </a:r>
            <a:endParaRPr lang="ko-KR" altLang="en-US" sz="23000" b="1" dirty="0">
              <a:solidFill>
                <a:srgbClr val="00002F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24135ED-071D-4C1C-822E-C1D2DA5A167D}"/>
              </a:ext>
            </a:extLst>
          </p:cNvPr>
          <p:cNvSpPr txBox="1"/>
          <p:nvPr/>
        </p:nvSpPr>
        <p:spPr>
          <a:xfrm>
            <a:off x="13719779" y="4000718"/>
            <a:ext cx="3025187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en-US" altLang="ko-KR" sz="23000" b="1" dirty="0">
                <a:solidFill>
                  <a:srgbClr val="00002F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03</a:t>
            </a:r>
            <a:endParaRPr lang="ko-KR" altLang="en-US" sz="23000" b="1" dirty="0">
              <a:solidFill>
                <a:srgbClr val="00002F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BC63479-B54C-4EB5-A309-D189629DED54}"/>
              </a:ext>
            </a:extLst>
          </p:cNvPr>
          <p:cNvSpPr txBox="1"/>
          <p:nvPr/>
        </p:nvSpPr>
        <p:spPr>
          <a:xfrm>
            <a:off x="20111312" y="3954553"/>
            <a:ext cx="3230372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en-US" altLang="ko-KR" sz="23000" b="1" dirty="0">
                <a:solidFill>
                  <a:srgbClr val="00002F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04</a:t>
            </a:r>
            <a:endParaRPr lang="ko-KR" altLang="en-US" sz="23000" b="1" dirty="0">
              <a:solidFill>
                <a:srgbClr val="00002F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8FE8D92-F668-43BE-9FF4-DB3DD16B718E}"/>
              </a:ext>
            </a:extLst>
          </p:cNvPr>
          <p:cNvSpPr/>
          <p:nvPr/>
        </p:nvSpPr>
        <p:spPr>
          <a:xfrm>
            <a:off x="1331295" y="7678984"/>
            <a:ext cx="278313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주요 내용</a:t>
            </a:r>
            <a:r>
              <a:rPr lang="en-US" altLang="ko-KR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	</a:t>
            </a:r>
            <a:endParaRPr lang="ko-KR" altLang="en-US" sz="6000" b="1" dirty="0">
              <a:solidFill>
                <a:prstClr val="black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E4855D13-23D8-4111-B771-F22924F61F42}"/>
              </a:ext>
            </a:extLst>
          </p:cNvPr>
          <p:cNvSpPr/>
          <p:nvPr/>
        </p:nvSpPr>
        <p:spPr>
          <a:xfrm>
            <a:off x="6511676" y="7586316"/>
            <a:ext cx="480452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추진 내용 </a:t>
            </a:r>
            <a:r>
              <a:rPr lang="en-US" altLang="ko-KR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&amp; </a:t>
            </a:r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방법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C1EEE871-584E-4ECB-A84E-8EF13EBDEA28}"/>
              </a:ext>
            </a:extLst>
          </p:cNvPr>
          <p:cNvSpPr/>
          <p:nvPr/>
        </p:nvSpPr>
        <p:spPr>
          <a:xfrm>
            <a:off x="20548932" y="7568762"/>
            <a:ext cx="27927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기대 효과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59BB2AF2-DE1C-4E19-95D4-6B2DE4C5B3FF}"/>
              </a:ext>
            </a:extLst>
          </p:cNvPr>
          <p:cNvSpPr/>
          <p:nvPr/>
        </p:nvSpPr>
        <p:spPr>
          <a:xfrm>
            <a:off x="14033005" y="7568763"/>
            <a:ext cx="271260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추진 일정</a:t>
            </a:r>
          </a:p>
        </p:txBody>
      </p:sp>
    </p:spTree>
    <p:extLst>
      <p:ext uri="{BB962C8B-B14F-4D97-AF65-F5344CB8AC3E}">
        <p14:creationId xmlns:p14="http://schemas.microsoft.com/office/powerpoint/2010/main" val="4140081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99517" y="807447"/>
            <a:ext cx="18929350" cy="13542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8800" b="1" cap="all" spc="15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프로젝트 주요 내용</a:t>
            </a:r>
            <a:endParaRPr lang="en-US" sz="8800" b="1" cap="all" spc="150" dirty="0">
              <a:solidFill>
                <a:schemeClr val="accent2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27250" y="5143981"/>
            <a:ext cx="21545550" cy="4924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altLang="ko-KR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ko-KR" altLang="en-US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전국적으로 관리되는 무인 점포기기들의 정보를 관리해주는 시스템 구축</a:t>
            </a:r>
            <a:endParaRPr lang="en-US" altLang="ko-KR" sz="6000" dirty="0">
              <a:latin typeface="나눔바른펜" panose="020B0503000000000000" pitchFamily="50" charset="-127"/>
              <a:ea typeface="나눔바른펜" panose="020B0503000000000000" pitchFamily="50" charset="-127"/>
              <a:cs typeface="Open Sans Light" panose="020B0306030504020204" pitchFamily="34" charset="0"/>
            </a:endParaRP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altLang="ko-KR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- </a:t>
            </a:r>
            <a:r>
              <a:rPr lang="ko-KR" altLang="en-US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일별</a:t>
            </a:r>
            <a:r>
              <a:rPr lang="en-US" altLang="ko-KR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, </a:t>
            </a:r>
            <a:r>
              <a:rPr lang="ko-KR" altLang="en-US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월별 매출 결산과 기기 에러 알람</a:t>
            </a:r>
            <a:r>
              <a:rPr lang="en-US" altLang="ko-KR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, </a:t>
            </a:r>
            <a:r>
              <a:rPr lang="ko-KR" altLang="en-US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기기의 </a:t>
            </a:r>
            <a:r>
              <a:rPr lang="ko-KR" altLang="en-US" sz="6000" dirty="0" smtClean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상태를 </a:t>
            </a:r>
            <a:r>
              <a:rPr lang="ko-KR" altLang="en-US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본사 </a:t>
            </a:r>
            <a:endParaRPr lang="en-US" altLang="ko-KR" sz="6000" dirty="0">
              <a:latin typeface="나눔바른펜" panose="020B0503000000000000" pitchFamily="50" charset="-127"/>
              <a:ea typeface="나눔바른펜" panose="020B0503000000000000" pitchFamily="50" charset="-127"/>
              <a:cs typeface="Open Sans Light" panose="020B0306030504020204" pitchFamily="34" charset="0"/>
            </a:endParaRP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altLang="ko-KR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  </a:t>
            </a:r>
            <a:r>
              <a:rPr lang="ko-KR" altLang="en-US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또는 각</a:t>
            </a:r>
            <a:r>
              <a:rPr lang="en-US" altLang="ko-KR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 </a:t>
            </a:r>
            <a:r>
              <a:rPr lang="ko-KR" altLang="en-US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매장 관리자가 모니터링 할 수 있게 </a:t>
            </a:r>
            <a:r>
              <a:rPr lang="en-US" altLang="ko-KR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APP </a:t>
            </a:r>
            <a:r>
              <a:rPr lang="ko-KR" altLang="en-US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또는 </a:t>
            </a:r>
            <a:r>
              <a:rPr lang="en-US" altLang="ko-KR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WEB</a:t>
            </a:r>
            <a:r>
              <a:rPr lang="ko-KR" altLang="en-US" sz="6000" dirty="0"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rPr>
              <a:t>을 제공  </a:t>
            </a:r>
            <a:endParaRPr lang="en-US" sz="6000" dirty="0">
              <a:latin typeface="나눔바른펜" panose="020B0503000000000000" pitchFamily="50" charset="-127"/>
              <a:ea typeface="나눔바른펜" panose="020B0503000000000000" pitchFamily="50" charset="-127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1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28FE8D92-F668-43BE-9FF4-DB3DD16B718E}"/>
              </a:ext>
            </a:extLst>
          </p:cNvPr>
          <p:cNvSpPr/>
          <p:nvPr/>
        </p:nvSpPr>
        <p:spPr>
          <a:xfrm>
            <a:off x="4633943" y="3773448"/>
            <a:ext cx="1750864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무인 점포 기기의 역할을 하는 단말 </a:t>
            </a:r>
            <a:r>
              <a:rPr lang="en-US" altLang="ko-KR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(MICRO CONTROLLER)</a:t>
            </a:r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제작</a:t>
            </a:r>
            <a:r>
              <a:rPr lang="en-US" altLang="ko-KR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	</a:t>
            </a:r>
            <a:endParaRPr lang="ko-KR" altLang="en-US" sz="6000" b="1" dirty="0">
              <a:solidFill>
                <a:prstClr val="black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E4855D13-23D8-4111-B771-F22924F61F42}"/>
              </a:ext>
            </a:extLst>
          </p:cNvPr>
          <p:cNvSpPr/>
          <p:nvPr/>
        </p:nvSpPr>
        <p:spPr>
          <a:xfrm>
            <a:off x="4693673" y="7095208"/>
            <a:ext cx="1439849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관리자가 모니터링을 할 수 있는 </a:t>
            </a:r>
            <a:r>
              <a:rPr lang="en-US" altLang="ko-KR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WEB </a:t>
            </a:r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또는 </a:t>
            </a:r>
            <a:r>
              <a:rPr lang="en-US" altLang="ko-KR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APP</a:t>
            </a:r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개발</a:t>
            </a:r>
            <a:r>
              <a:rPr lang="en-US" altLang="ko-KR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endParaRPr lang="ko-KR" altLang="en-US" sz="6000" b="1" dirty="0">
              <a:solidFill>
                <a:prstClr val="black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59BB2AF2-DE1C-4E19-95D4-6B2DE4C5B3FF}"/>
              </a:ext>
            </a:extLst>
          </p:cNvPr>
          <p:cNvSpPr/>
          <p:nvPr/>
        </p:nvSpPr>
        <p:spPr>
          <a:xfrm>
            <a:off x="5954233" y="8230162"/>
            <a:ext cx="1288686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en-US" altLang="ko-KR" sz="4800" b="1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2-1 </a:t>
            </a:r>
            <a:r>
              <a:rPr lang="ko-KR" altLang="en-US" sz="4800" b="1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단말과 서버간 데이터를 주고 받는 프로토콜 선정</a:t>
            </a:r>
            <a:r>
              <a:rPr lang="en-US" altLang="ko-KR" sz="4800" b="1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4800" b="1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작성</a:t>
            </a:r>
            <a:endParaRPr lang="en-US" altLang="ko-KR" sz="4800" b="1" dirty="0">
              <a:solidFill>
                <a:schemeClr val="tx2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latinLnBrk="1"/>
            <a:r>
              <a:rPr lang="en-US" altLang="ko-KR" sz="4800" b="1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2-2 </a:t>
            </a:r>
            <a:r>
              <a:rPr lang="ko-KR" altLang="en-US" sz="4800" b="1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단위 테스트용 서버 및 데이터 베이스 구축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F5C48D-B9D3-46CA-ADEA-A338CE32980B}"/>
              </a:ext>
            </a:extLst>
          </p:cNvPr>
          <p:cNvSpPr txBox="1"/>
          <p:nvPr/>
        </p:nvSpPr>
        <p:spPr>
          <a:xfrm>
            <a:off x="1365685" y="737872"/>
            <a:ext cx="18929350" cy="13542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8800" b="1" cap="all" spc="15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추진내용 및 방법</a:t>
            </a:r>
            <a:endParaRPr lang="en-US" sz="8800" b="1" cap="all" spc="150" dirty="0">
              <a:solidFill>
                <a:schemeClr val="accent2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FB7A8D8-7D06-4273-A7C5-BF86C34CED36}"/>
              </a:ext>
            </a:extLst>
          </p:cNvPr>
          <p:cNvGrpSpPr/>
          <p:nvPr/>
        </p:nvGrpSpPr>
        <p:grpSpPr>
          <a:xfrm>
            <a:off x="1447270" y="3362278"/>
            <a:ext cx="2783134" cy="2747539"/>
            <a:chOff x="788476" y="3861885"/>
            <a:chExt cx="3504284" cy="341144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1924436-B831-4C3B-90C6-C6315CFC1E69}"/>
                </a:ext>
              </a:extLst>
            </p:cNvPr>
            <p:cNvSpPr txBox="1"/>
            <p:nvPr/>
          </p:nvSpPr>
          <p:spPr>
            <a:xfrm>
              <a:off x="1930757" y="3954553"/>
              <a:ext cx="1014272" cy="31718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atinLnBrk="1"/>
              <a:r>
                <a:rPr lang="en-US" altLang="ko-KR" sz="160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1</a:t>
              </a:r>
              <a:endParaRPr lang="ko-KR" altLang="en-US" sz="160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417E5664-E50F-48F7-A89B-654D4DAEFFDC}"/>
                </a:ext>
              </a:extLst>
            </p:cNvPr>
            <p:cNvSpPr/>
            <p:nvPr/>
          </p:nvSpPr>
          <p:spPr>
            <a:xfrm>
              <a:off x="788476" y="3861885"/>
              <a:ext cx="3504284" cy="3411447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4DA48A3-E1E9-41F8-9434-DCFD49E63B9A}"/>
              </a:ext>
            </a:extLst>
          </p:cNvPr>
          <p:cNvGrpSpPr/>
          <p:nvPr/>
        </p:nvGrpSpPr>
        <p:grpSpPr>
          <a:xfrm>
            <a:off x="1447270" y="6813045"/>
            <a:ext cx="2783134" cy="2747539"/>
            <a:chOff x="788476" y="3861885"/>
            <a:chExt cx="3504284" cy="341144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CF479AF-DBA8-4D28-9554-CD65CE412CB8}"/>
                </a:ext>
              </a:extLst>
            </p:cNvPr>
            <p:cNvSpPr txBox="1"/>
            <p:nvPr/>
          </p:nvSpPr>
          <p:spPr>
            <a:xfrm>
              <a:off x="1824906" y="4035522"/>
              <a:ext cx="1431424" cy="31718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atinLnBrk="1"/>
              <a:r>
                <a:rPr lang="en-US" altLang="ko-KR" sz="160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2</a:t>
              </a:r>
              <a:endParaRPr lang="ko-KR" altLang="en-US" sz="160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FCFDA8F-5F6C-4D03-84C2-8FDBC4FFDCE9}"/>
                </a:ext>
              </a:extLst>
            </p:cNvPr>
            <p:cNvSpPr/>
            <p:nvPr/>
          </p:nvSpPr>
          <p:spPr>
            <a:xfrm>
              <a:off x="788476" y="3861885"/>
              <a:ext cx="3504284" cy="3411447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64BA6C7-65D0-4078-AACD-623049D806CD}"/>
              </a:ext>
            </a:extLst>
          </p:cNvPr>
          <p:cNvGrpSpPr/>
          <p:nvPr/>
        </p:nvGrpSpPr>
        <p:grpSpPr>
          <a:xfrm>
            <a:off x="1365685" y="10233529"/>
            <a:ext cx="2783134" cy="2747539"/>
            <a:chOff x="788476" y="3861885"/>
            <a:chExt cx="3504284" cy="341144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E2B8086-E3D2-4858-A838-8B6399D075E8}"/>
                </a:ext>
              </a:extLst>
            </p:cNvPr>
            <p:cNvSpPr txBox="1"/>
            <p:nvPr/>
          </p:nvSpPr>
          <p:spPr>
            <a:xfrm>
              <a:off x="1930757" y="3954553"/>
              <a:ext cx="1465736" cy="31718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atinLnBrk="1"/>
              <a:r>
                <a:rPr lang="en-US" altLang="ko-KR" sz="16000" b="1" dirty="0"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3</a:t>
              </a:r>
              <a:endParaRPr lang="ko-KR" altLang="en-US" sz="16000" b="1" dirty="0"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D6873BA7-E0C2-48AE-ABED-7501E8455406}"/>
                </a:ext>
              </a:extLst>
            </p:cNvPr>
            <p:cNvSpPr/>
            <p:nvPr/>
          </p:nvSpPr>
          <p:spPr>
            <a:xfrm>
              <a:off x="788476" y="3861885"/>
              <a:ext cx="3504284" cy="3411447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B1E8A0A-D8BD-47D3-9653-DB652E67EAE8}"/>
              </a:ext>
            </a:extLst>
          </p:cNvPr>
          <p:cNvSpPr/>
          <p:nvPr/>
        </p:nvSpPr>
        <p:spPr>
          <a:xfrm>
            <a:off x="4633943" y="11183190"/>
            <a:ext cx="143471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가상</a:t>
            </a:r>
            <a:r>
              <a:rPr lang="en-US" altLang="ko-KR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운영</a:t>
            </a:r>
            <a:r>
              <a:rPr lang="en-US" altLang="ko-KR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6000" b="1" dirty="0">
                <a:solidFill>
                  <a:prstClr val="black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테스트를 통해 매출 집계 또는 에러 확인 </a:t>
            </a:r>
          </a:p>
        </p:txBody>
      </p:sp>
    </p:spTree>
    <p:extLst>
      <p:ext uri="{BB962C8B-B14F-4D97-AF65-F5344CB8AC3E}">
        <p14:creationId xmlns:p14="http://schemas.microsoft.com/office/powerpoint/2010/main" val="93256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2029918" y="7000237"/>
            <a:ext cx="19228496" cy="415638"/>
          </a:xfrm>
          <a:custGeom>
            <a:avLst/>
            <a:gdLst>
              <a:gd name="connsiteX0" fmla="*/ 0 w 19228496"/>
              <a:gd name="connsiteY0" fmla="*/ 207818 h 415638"/>
              <a:gd name="connsiteX1" fmla="*/ 1 w 19228496"/>
              <a:gd name="connsiteY1" fmla="*/ 207819 h 415638"/>
              <a:gd name="connsiteX2" fmla="*/ 0 w 19228496"/>
              <a:gd name="connsiteY2" fmla="*/ 207819 h 415638"/>
              <a:gd name="connsiteX3" fmla="*/ 207820 w 19228496"/>
              <a:gd name="connsiteY3" fmla="*/ 0 h 415638"/>
              <a:gd name="connsiteX4" fmla="*/ 19228496 w 19228496"/>
              <a:gd name="connsiteY4" fmla="*/ 0 h 415638"/>
              <a:gd name="connsiteX5" fmla="*/ 19228496 w 19228496"/>
              <a:gd name="connsiteY5" fmla="*/ 415638 h 415638"/>
              <a:gd name="connsiteX6" fmla="*/ 207820 w 19228496"/>
              <a:gd name="connsiteY6" fmla="*/ 415637 h 415638"/>
              <a:gd name="connsiteX7" fmla="*/ 16332 w 19228496"/>
              <a:gd name="connsiteY7" fmla="*/ 288711 h 415638"/>
              <a:gd name="connsiteX8" fmla="*/ 1 w 19228496"/>
              <a:gd name="connsiteY8" fmla="*/ 207819 h 415638"/>
              <a:gd name="connsiteX9" fmla="*/ 16332 w 19228496"/>
              <a:gd name="connsiteY9" fmla="*/ 126927 h 415638"/>
              <a:gd name="connsiteX10" fmla="*/ 207820 w 19228496"/>
              <a:gd name="connsiteY10" fmla="*/ 0 h 41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228496" h="415638">
                <a:moveTo>
                  <a:pt x="0" y="207818"/>
                </a:moveTo>
                <a:lnTo>
                  <a:pt x="1" y="207819"/>
                </a:lnTo>
                <a:lnTo>
                  <a:pt x="0" y="207819"/>
                </a:lnTo>
                <a:close/>
                <a:moveTo>
                  <a:pt x="207820" y="0"/>
                </a:moveTo>
                <a:lnTo>
                  <a:pt x="19228496" y="0"/>
                </a:lnTo>
                <a:lnTo>
                  <a:pt x="19228496" y="415638"/>
                </a:lnTo>
                <a:lnTo>
                  <a:pt x="207820" y="415637"/>
                </a:lnTo>
                <a:cubicBezTo>
                  <a:pt x="121738" y="415637"/>
                  <a:pt x="47881" y="363300"/>
                  <a:pt x="16332" y="288711"/>
                </a:cubicBezTo>
                <a:lnTo>
                  <a:pt x="1" y="207819"/>
                </a:lnTo>
                <a:lnTo>
                  <a:pt x="16332" y="126927"/>
                </a:lnTo>
                <a:cubicBezTo>
                  <a:pt x="47881" y="52338"/>
                  <a:pt x="121738" y="0"/>
                  <a:pt x="20782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445555" y="7208057"/>
            <a:ext cx="641304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029918" y="7000238"/>
            <a:ext cx="415637" cy="415637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94928" y="5784719"/>
            <a:ext cx="2447786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600" b="1" cap="all" spc="150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~21. 09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469555" y="8092647"/>
            <a:ext cx="4947593" cy="1060015"/>
            <a:chOff x="2889526" y="7959644"/>
            <a:chExt cx="4947593" cy="1060015"/>
          </a:xfrm>
        </p:grpSpPr>
        <p:sp>
          <p:nvSpPr>
            <p:cNvPr id="8" name="TextBox 7"/>
            <p:cNvSpPr txBox="1"/>
            <p:nvPr/>
          </p:nvSpPr>
          <p:spPr>
            <a:xfrm>
              <a:off x="2889526" y="7959644"/>
              <a:ext cx="4947593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5400" b="1" cap="all" spc="100" dirty="0">
                  <a:solidFill>
                    <a:schemeClr val="accent3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프로젝트 계획 수립</a:t>
              </a:r>
              <a:endParaRPr lang="en-US" sz="5400" b="1" cap="all" spc="100" dirty="0">
                <a:solidFill>
                  <a:schemeClr val="accent3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889526" y="8516380"/>
              <a:ext cx="4947593" cy="503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endParaRPr lang="en-US" altLang="ko-KR" sz="4800" dirty="0">
                <a:solidFill>
                  <a:schemeClr val="accent4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endParaRPr>
            </a:p>
          </p:txBody>
        </p:sp>
      </p:grpSp>
      <p:sp>
        <p:nvSpPr>
          <p:cNvPr id="10" name="Oval 9"/>
          <p:cNvSpPr/>
          <p:nvPr/>
        </p:nvSpPr>
        <p:spPr>
          <a:xfrm>
            <a:off x="8858596" y="7000238"/>
            <a:ext cx="415637" cy="415637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119635" y="5801583"/>
            <a:ext cx="2010167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600" b="1" cap="all" spc="150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~</a:t>
            </a:r>
            <a:r>
              <a:rPr lang="en-US" sz="6600" b="1" cap="all" spc="150" dirty="0" smtClean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21.11</a:t>
            </a:r>
            <a:endParaRPr lang="en-US" sz="6600" b="1" cap="all" spc="150" dirty="0">
              <a:solidFill>
                <a:schemeClr val="tx2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5722795" y="7000238"/>
            <a:ext cx="415637" cy="415637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4755613" y="5672393"/>
            <a:ext cx="2350003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600" b="1" cap="all" spc="150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~</a:t>
            </a:r>
            <a:r>
              <a:rPr lang="en-US" sz="6600" b="1" cap="all" spc="150" dirty="0" smtClean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21. 12</a:t>
            </a:r>
            <a:endParaRPr lang="en-US" sz="6600" b="1" cap="all" spc="150" dirty="0">
              <a:solidFill>
                <a:schemeClr val="tx2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9274233" y="7208057"/>
            <a:ext cx="644856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6138432" y="7208056"/>
            <a:ext cx="5119982" cy="1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3"/>
          <p:cNvGrpSpPr/>
          <p:nvPr/>
        </p:nvGrpSpPr>
        <p:grpSpPr>
          <a:xfrm>
            <a:off x="6592617" y="8092647"/>
            <a:ext cx="4947593" cy="2492990"/>
            <a:chOff x="2889526" y="7959644"/>
            <a:chExt cx="4947593" cy="2492990"/>
          </a:xfrm>
        </p:grpSpPr>
        <p:sp>
          <p:nvSpPr>
            <p:cNvPr id="29" name="TextBox 28"/>
            <p:cNvSpPr txBox="1"/>
            <p:nvPr/>
          </p:nvSpPr>
          <p:spPr>
            <a:xfrm>
              <a:off x="2889526" y="7959644"/>
              <a:ext cx="4947593" cy="24929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5400" b="1" cap="all" spc="100" dirty="0">
                  <a:solidFill>
                    <a:schemeClr val="accent3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서버와 통신이 가능한 단말기기 제작</a:t>
              </a:r>
              <a:endParaRPr lang="en-US" sz="5400" b="1" cap="all" spc="100" dirty="0">
                <a:solidFill>
                  <a:schemeClr val="accent3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889526" y="8516380"/>
              <a:ext cx="4947593" cy="503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endParaRPr lang="en-US" altLang="ko-KR" sz="4800" dirty="0">
                <a:solidFill>
                  <a:schemeClr val="accent4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endParaRPr>
            </a:p>
          </p:txBody>
        </p:sp>
      </p:grpSp>
      <p:grpSp>
        <p:nvGrpSpPr>
          <p:cNvPr id="31" name="Group 23"/>
          <p:cNvGrpSpPr/>
          <p:nvPr/>
        </p:nvGrpSpPr>
        <p:grpSpPr>
          <a:xfrm>
            <a:off x="13456816" y="8092647"/>
            <a:ext cx="4947593" cy="1661993"/>
            <a:chOff x="2889526" y="7959644"/>
            <a:chExt cx="4947593" cy="1661993"/>
          </a:xfrm>
        </p:grpSpPr>
        <p:sp>
          <p:nvSpPr>
            <p:cNvPr id="32" name="TextBox 31"/>
            <p:cNvSpPr txBox="1"/>
            <p:nvPr/>
          </p:nvSpPr>
          <p:spPr>
            <a:xfrm>
              <a:off x="2889526" y="7959644"/>
              <a:ext cx="4947593" cy="16619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5400" b="1" cap="all" spc="100" dirty="0" smtClean="0">
                  <a:solidFill>
                    <a:schemeClr val="accent3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단말기와 통신할 웹 제작</a:t>
              </a:r>
              <a:endParaRPr lang="en-US" sz="5400" b="1" cap="all" spc="100" dirty="0">
                <a:solidFill>
                  <a:schemeClr val="accent3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889526" y="8516380"/>
              <a:ext cx="4947593" cy="50327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endParaRPr lang="en-US" altLang="ko-KR" sz="4800" dirty="0">
                <a:solidFill>
                  <a:schemeClr val="accent4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5D38BEF-4C19-48CD-B8AF-E65BC573A1B0}"/>
              </a:ext>
            </a:extLst>
          </p:cNvPr>
          <p:cNvSpPr txBox="1"/>
          <p:nvPr/>
        </p:nvSpPr>
        <p:spPr>
          <a:xfrm>
            <a:off x="1365685" y="737872"/>
            <a:ext cx="18929350" cy="13542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8800" b="1" cap="all" spc="15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추진 일정</a:t>
            </a:r>
            <a:endParaRPr lang="en-US" sz="8800" b="1" cap="all" spc="150" dirty="0">
              <a:solidFill>
                <a:schemeClr val="accent2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22" name="Oval 12"/>
          <p:cNvSpPr/>
          <p:nvPr/>
        </p:nvSpPr>
        <p:spPr>
          <a:xfrm>
            <a:off x="20927474" y="6999607"/>
            <a:ext cx="415637" cy="415637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3"/>
          <p:cNvGrpSpPr/>
          <p:nvPr/>
        </p:nvGrpSpPr>
        <p:grpSpPr>
          <a:xfrm>
            <a:off x="18661495" y="8092647"/>
            <a:ext cx="4947593" cy="1846659"/>
            <a:chOff x="2889526" y="7959644"/>
            <a:chExt cx="4947593" cy="1846659"/>
          </a:xfrm>
        </p:grpSpPr>
        <p:sp>
          <p:nvSpPr>
            <p:cNvPr id="27" name="TextBox 26"/>
            <p:cNvSpPr txBox="1"/>
            <p:nvPr/>
          </p:nvSpPr>
          <p:spPr>
            <a:xfrm>
              <a:off x="2889526" y="7959644"/>
              <a:ext cx="49475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6000" b="1" cap="all" spc="100" dirty="0">
                  <a:solidFill>
                    <a:schemeClr val="tx2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프로젝트 완료 및 완료 보고 </a:t>
              </a:r>
              <a:endParaRPr lang="en-US" sz="6000" b="1" cap="all" spc="100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889526" y="8516380"/>
              <a:ext cx="4947593" cy="52527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3400"/>
                </a:lnSpc>
                <a:spcAft>
                  <a:spcPts val="1200"/>
                </a:spcAft>
              </a:pPr>
              <a:endParaRPr lang="en-US" altLang="ko-KR" sz="5400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Open Sans Light" panose="020B0306030504020204" pitchFamily="34" charset="0"/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19960289" y="5727124"/>
            <a:ext cx="2350003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600" b="1" cap="all" spc="150" dirty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~</a:t>
            </a:r>
            <a:r>
              <a:rPr lang="en-US" sz="6600" b="1" cap="all" spc="150" dirty="0" smtClean="0">
                <a:solidFill>
                  <a:schemeClr val="tx2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21. 12</a:t>
            </a:r>
            <a:endParaRPr lang="en-US" sz="6600" b="1" cap="all" spc="150" dirty="0">
              <a:solidFill>
                <a:schemeClr val="tx2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83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10" grpId="0" animBg="1"/>
      <p:bldP spid="14" grpId="0" animBg="1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99517" y="807447"/>
            <a:ext cx="18929350" cy="13542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8800" b="1" cap="all" spc="15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기대효과</a:t>
            </a:r>
            <a:endParaRPr lang="en-US" sz="8800" b="1" cap="all" spc="150" dirty="0">
              <a:solidFill>
                <a:schemeClr val="accent2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93751" y="3414933"/>
            <a:ext cx="21545550" cy="76944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altLang="ko-KR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- </a:t>
            </a:r>
            <a:r>
              <a:rPr lang="en-US" altLang="ko-KR" sz="8000" kern="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8000" kern="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본사 </a:t>
            </a:r>
            <a:r>
              <a:rPr lang="ko-KR" altLang="en-US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및 매장 관리자가 수월하게 매출집계를 할 수 있음</a:t>
            </a:r>
            <a:endParaRPr lang="en-US" altLang="ko-KR" sz="8000" kern="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1143000" indent="-1143000">
              <a:lnSpc>
                <a:spcPct val="150000"/>
              </a:lnSpc>
              <a:spcAft>
                <a:spcPts val="1200"/>
              </a:spcAft>
              <a:buFontTx/>
              <a:buChar char="-"/>
            </a:pPr>
            <a:r>
              <a:rPr lang="ko-KR" altLang="en-US" sz="8000" kern="0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무인기기의</a:t>
            </a:r>
            <a:r>
              <a:rPr lang="ko-KR" altLang="en-US" sz="8000" kern="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상태를 실시간으로 모니터링하여 </a:t>
            </a:r>
            <a:r>
              <a:rPr lang="en-US" altLang="ko-KR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/>
            </a:r>
            <a:br>
              <a:rPr lang="en-US" altLang="ko-KR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</a:br>
            <a:r>
              <a:rPr lang="en-US" altLang="ko-KR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  </a:t>
            </a:r>
            <a:r>
              <a:rPr lang="ko-KR" altLang="en-US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고장이력</a:t>
            </a:r>
            <a:r>
              <a:rPr lang="en-US" altLang="ko-KR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관리</a:t>
            </a:r>
            <a:r>
              <a:rPr lang="en-US" altLang="ko-KR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A/S</a:t>
            </a:r>
            <a:r>
              <a:rPr lang="ko-KR" altLang="en-US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en-US" altLang="ko-KR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8000" kern="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빠르게 할 수 있음 </a:t>
            </a:r>
            <a:endParaRPr lang="en-US" altLang="ko-KR" sz="60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 marL="1143000" indent="-1143000">
              <a:lnSpc>
                <a:spcPct val="150000"/>
              </a:lnSpc>
              <a:spcAft>
                <a:spcPts val="1200"/>
              </a:spcAft>
              <a:buFontTx/>
              <a:buChar char="-"/>
            </a:pPr>
            <a:r>
              <a:rPr lang="ko-KR" altLang="en-US" sz="8000" kern="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무인 관리 시스템의 </a:t>
            </a:r>
            <a:r>
              <a:rPr lang="ko-KR" altLang="en-US" sz="8000" kern="0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기기비용을</a:t>
            </a:r>
            <a:r>
              <a:rPr lang="ko-KR" altLang="en-US" sz="8000" kern="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8000" kern="0" dirty="0" err="1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대폭줄일</a:t>
            </a:r>
            <a:r>
              <a:rPr lang="ko-KR" altLang="en-US" sz="8000" kern="0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 수 있음</a:t>
            </a:r>
            <a:endParaRPr lang="en-US" altLang="ko-KR" sz="8000" kern="0" dirty="0" smtClean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61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4964167" y="7539517"/>
            <a:ext cx="14455666" cy="6176483"/>
          </a:xfrm>
          <a:custGeom>
            <a:avLst/>
            <a:gdLst>
              <a:gd name="connsiteX0" fmla="*/ 7227832 w 14455666"/>
              <a:gd name="connsiteY0" fmla="*/ 0 h 6176483"/>
              <a:gd name="connsiteX1" fmla="*/ 14395968 w 14455666"/>
              <a:gd name="connsiteY1" fmla="*/ 5842200 h 6176483"/>
              <a:gd name="connsiteX2" fmla="*/ 14455666 w 14455666"/>
              <a:gd name="connsiteY2" fmla="*/ 6176483 h 6176483"/>
              <a:gd name="connsiteX3" fmla="*/ 0 w 14455666"/>
              <a:gd name="connsiteY3" fmla="*/ 6176483 h 6176483"/>
              <a:gd name="connsiteX4" fmla="*/ 59697 w 14455666"/>
              <a:gd name="connsiteY4" fmla="*/ 5842200 h 6176483"/>
              <a:gd name="connsiteX5" fmla="*/ 7227832 w 14455666"/>
              <a:gd name="connsiteY5" fmla="*/ 0 h 6176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55666" h="6176483">
                <a:moveTo>
                  <a:pt x="7227832" y="0"/>
                </a:moveTo>
                <a:cubicBezTo>
                  <a:pt x="10763663" y="0"/>
                  <a:pt x="13713706" y="2508064"/>
                  <a:pt x="14395968" y="5842200"/>
                </a:cubicBezTo>
                <a:lnTo>
                  <a:pt x="14455666" y="6176483"/>
                </a:lnTo>
                <a:lnTo>
                  <a:pt x="0" y="6176483"/>
                </a:lnTo>
                <a:lnTo>
                  <a:pt x="59697" y="5842200"/>
                </a:lnTo>
                <a:cubicBezTo>
                  <a:pt x="741960" y="2508064"/>
                  <a:pt x="3692001" y="0"/>
                  <a:pt x="72278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438672" y="10391114"/>
            <a:ext cx="7329251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9000" cap="all" spc="200" dirty="0">
                <a:solidFill>
                  <a:schemeClr val="bg1"/>
                </a:solidFill>
                <a:latin typeface="Lato Black" panose="020F0A02020204030203" pitchFamily="34" charset="0"/>
              </a:rPr>
              <a:t>Thank </a:t>
            </a:r>
            <a:r>
              <a:rPr lang="en-US" sz="9000" cap="all" spc="200" dirty="0">
                <a:solidFill>
                  <a:schemeClr val="accent1"/>
                </a:solidFill>
                <a:latin typeface="Lato Black" panose="020F0A02020204030203" pitchFamily="34" charset="0"/>
              </a:rPr>
              <a:t>you</a:t>
            </a:r>
            <a:r>
              <a:rPr lang="en-US" sz="9000" cap="all" spc="200" dirty="0">
                <a:solidFill>
                  <a:schemeClr val="bg1"/>
                </a:solidFill>
                <a:latin typeface="Lato Black" panose="020F0A02020204030203" pitchFamily="34" charset="0"/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893050" y="11945321"/>
            <a:ext cx="8597901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2800" dirty="0">
                <a:solidFill>
                  <a:schemeClr val="bg1"/>
                </a:solidFill>
                <a:latin typeface="Lato Light" panose="020F0302020204030203" pitchFamily="34" charset="0"/>
              </a:rPr>
              <a:t>Have a great and nice day!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1729008" y="9043179"/>
            <a:ext cx="925985" cy="925985"/>
            <a:chOff x="1406525" y="3754438"/>
            <a:chExt cx="425450" cy="425450"/>
          </a:xfrm>
          <a:solidFill>
            <a:schemeClr val="bg1"/>
          </a:solidFill>
        </p:grpSpPr>
        <p:sp>
          <p:nvSpPr>
            <p:cNvPr id="7" name="Freeform 34"/>
            <p:cNvSpPr>
              <a:spLocks noEditPoints="1"/>
            </p:cNvSpPr>
            <p:nvPr/>
          </p:nvSpPr>
          <p:spPr bwMode="auto">
            <a:xfrm>
              <a:off x="1406525" y="3754438"/>
              <a:ext cx="425450" cy="425450"/>
            </a:xfrm>
            <a:custGeom>
              <a:avLst/>
              <a:gdLst>
                <a:gd name="T0" fmla="*/ 213 w 425"/>
                <a:gd name="T1" fmla="*/ 0 h 425"/>
                <a:gd name="T2" fmla="*/ 0 w 425"/>
                <a:gd name="T3" fmla="*/ 213 h 425"/>
                <a:gd name="T4" fmla="*/ 213 w 425"/>
                <a:gd name="T5" fmla="*/ 425 h 425"/>
                <a:gd name="T6" fmla="*/ 425 w 425"/>
                <a:gd name="T7" fmla="*/ 213 h 425"/>
                <a:gd name="T8" fmla="*/ 213 w 425"/>
                <a:gd name="T9" fmla="*/ 0 h 425"/>
                <a:gd name="T10" fmla="*/ 213 w 425"/>
                <a:gd name="T11" fmla="*/ 407 h 425"/>
                <a:gd name="T12" fmla="*/ 19 w 425"/>
                <a:gd name="T13" fmla="*/ 213 h 425"/>
                <a:gd name="T14" fmla="*/ 213 w 425"/>
                <a:gd name="T15" fmla="*/ 19 h 425"/>
                <a:gd name="T16" fmla="*/ 407 w 425"/>
                <a:gd name="T17" fmla="*/ 213 h 425"/>
                <a:gd name="T18" fmla="*/ 213 w 425"/>
                <a:gd name="T19" fmla="*/ 407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5" h="425">
                  <a:moveTo>
                    <a:pt x="213" y="0"/>
                  </a:moveTo>
                  <a:cubicBezTo>
                    <a:pt x="96" y="0"/>
                    <a:pt x="0" y="96"/>
                    <a:pt x="0" y="213"/>
                  </a:cubicBezTo>
                  <a:cubicBezTo>
                    <a:pt x="0" y="330"/>
                    <a:pt x="96" y="425"/>
                    <a:pt x="213" y="425"/>
                  </a:cubicBezTo>
                  <a:cubicBezTo>
                    <a:pt x="330" y="425"/>
                    <a:pt x="425" y="330"/>
                    <a:pt x="425" y="213"/>
                  </a:cubicBezTo>
                  <a:cubicBezTo>
                    <a:pt x="425" y="96"/>
                    <a:pt x="330" y="0"/>
                    <a:pt x="213" y="0"/>
                  </a:cubicBezTo>
                  <a:close/>
                  <a:moveTo>
                    <a:pt x="213" y="407"/>
                  </a:moveTo>
                  <a:cubicBezTo>
                    <a:pt x="106" y="407"/>
                    <a:pt x="19" y="320"/>
                    <a:pt x="19" y="213"/>
                  </a:cubicBezTo>
                  <a:cubicBezTo>
                    <a:pt x="19" y="106"/>
                    <a:pt x="106" y="19"/>
                    <a:pt x="213" y="19"/>
                  </a:cubicBezTo>
                  <a:cubicBezTo>
                    <a:pt x="320" y="19"/>
                    <a:pt x="407" y="106"/>
                    <a:pt x="407" y="213"/>
                  </a:cubicBezTo>
                  <a:cubicBezTo>
                    <a:pt x="407" y="320"/>
                    <a:pt x="320" y="407"/>
                    <a:pt x="213" y="40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35"/>
            <p:cNvSpPr>
              <a:spLocks noEditPoints="1"/>
            </p:cNvSpPr>
            <p:nvPr/>
          </p:nvSpPr>
          <p:spPr bwMode="auto">
            <a:xfrm>
              <a:off x="1519238" y="3919538"/>
              <a:ext cx="57150" cy="57150"/>
            </a:xfrm>
            <a:custGeom>
              <a:avLst/>
              <a:gdLst>
                <a:gd name="T0" fmla="*/ 29 w 58"/>
                <a:gd name="T1" fmla="*/ 58 h 58"/>
                <a:gd name="T2" fmla="*/ 58 w 58"/>
                <a:gd name="T3" fmla="*/ 29 h 58"/>
                <a:gd name="T4" fmla="*/ 29 w 58"/>
                <a:gd name="T5" fmla="*/ 0 h 58"/>
                <a:gd name="T6" fmla="*/ 0 w 58"/>
                <a:gd name="T7" fmla="*/ 29 h 58"/>
                <a:gd name="T8" fmla="*/ 29 w 58"/>
                <a:gd name="T9" fmla="*/ 58 h 58"/>
                <a:gd name="T10" fmla="*/ 29 w 58"/>
                <a:gd name="T11" fmla="*/ 19 h 58"/>
                <a:gd name="T12" fmla="*/ 39 w 58"/>
                <a:gd name="T13" fmla="*/ 29 h 58"/>
                <a:gd name="T14" fmla="*/ 29 w 58"/>
                <a:gd name="T15" fmla="*/ 40 h 58"/>
                <a:gd name="T16" fmla="*/ 18 w 58"/>
                <a:gd name="T17" fmla="*/ 29 h 58"/>
                <a:gd name="T18" fmla="*/ 29 w 58"/>
                <a:gd name="T19" fmla="*/ 1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8">
                  <a:moveTo>
                    <a:pt x="29" y="58"/>
                  </a:moveTo>
                  <a:cubicBezTo>
                    <a:pt x="45" y="58"/>
                    <a:pt x="58" y="45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8"/>
                    <a:pt x="29" y="58"/>
                  </a:cubicBezTo>
                  <a:close/>
                  <a:moveTo>
                    <a:pt x="29" y="19"/>
                  </a:moveTo>
                  <a:cubicBezTo>
                    <a:pt x="34" y="19"/>
                    <a:pt x="39" y="24"/>
                    <a:pt x="39" y="29"/>
                  </a:cubicBezTo>
                  <a:cubicBezTo>
                    <a:pt x="39" y="35"/>
                    <a:pt x="34" y="40"/>
                    <a:pt x="29" y="40"/>
                  </a:cubicBezTo>
                  <a:cubicBezTo>
                    <a:pt x="23" y="40"/>
                    <a:pt x="18" y="35"/>
                    <a:pt x="18" y="29"/>
                  </a:cubicBezTo>
                  <a:cubicBezTo>
                    <a:pt x="18" y="24"/>
                    <a:pt x="23" y="19"/>
                    <a:pt x="29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36"/>
            <p:cNvSpPr>
              <a:spLocks noEditPoints="1"/>
            </p:cNvSpPr>
            <p:nvPr/>
          </p:nvSpPr>
          <p:spPr bwMode="auto">
            <a:xfrm>
              <a:off x="1663700" y="3919538"/>
              <a:ext cx="57150" cy="57150"/>
            </a:xfrm>
            <a:custGeom>
              <a:avLst/>
              <a:gdLst>
                <a:gd name="T0" fmla="*/ 29 w 58"/>
                <a:gd name="T1" fmla="*/ 58 h 58"/>
                <a:gd name="T2" fmla="*/ 58 w 58"/>
                <a:gd name="T3" fmla="*/ 29 h 58"/>
                <a:gd name="T4" fmla="*/ 29 w 58"/>
                <a:gd name="T5" fmla="*/ 0 h 58"/>
                <a:gd name="T6" fmla="*/ 0 w 58"/>
                <a:gd name="T7" fmla="*/ 29 h 58"/>
                <a:gd name="T8" fmla="*/ 29 w 58"/>
                <a:gd name="T9" fmla="*/ 58 h 58"/>
                <a:gd name="T10" fmla="*/ 29 w 58"/>
                <a:gd name="T11" fmla="*/ 19 h 58"/>
                <a:gd name="T12" fmla="*/ 39 w 58"/>
                <a:gd name="T13" fmla="*/ 29 h 58"/>
                <a:gd name="T14" fmla="*/ 29 w 58"/>
                <a:gd name="T15" fmla="*/ 40 h 58"/>
                <a:gd name="T16" fmla="*/ 19 w 58"/>
                <a:gd name="T17" fmla="*/ 29 h 58"/>
                <a:gd name="T18" fmla="*/ 29 w 58"/>
                <a:gd name="T19" fmla="*/ 1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8">
                  <a:moveTo>
                    <a:pt x="29" y="58"/>
                  </a:moveTo>
                  <a:cubicBezTo>
                    <a:pt x="45" y="58"/>
                    <a:pt x="58" y="45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8"/>
                    <a:pt x="29" y="58"/>
                  </a:cubicBezTo>
                  <a:close/>
                  <a:moveTo>
                    <a:pt x="29" y="19"/>
                  </a:moveTo>
                  <a:cubicBezTo>
                    <a:pt x="35" y="19"/>
                    <a:pt x="39" y="24"/>
                    <a:pt x="39" y="29"/>
                  </a:cubicBezTo>
                  <a:cubicBezTo>
                    <a:pt x="39" y="35"/>
                    <a:pt x="35" y="40"/>
                    <a:pt x="29" y="40"/>
                  </a:cubicBezTo>
                  <a:cubicBezTo>
                    <a:pt x="23" y="40"/>
                    <a:pt x="19" y="35"/>
                    <a:pt x="19" y="29"/>
                  </a:cubicBezTo>
                  <a:cubicBezTo>
                    <a:pt x="19" y="24"/>
                    <a:pt x="23" y="19"/>
                    <a:pt x="29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37"/>
            <p:cNvSpPr>
              <a:spLocks/>
            </p:cNvSpPr>
            <p:nvPr/>
          </p:nvSpPr>
          <p:spPr bwMode="auto">
            <a:xfrm>
              <a:off x="1520825" y="4041775"/>
              <a:ext cx="204788" cy="60325"/>
            </a:xfrm>
            <a:custGeom>
              <a:avLst/>
              <a:gdLst>
                <a:gd name="T0" fmla="*/ 187 w 205"/>
                <a:gd name="T1" fmla="*/ 5 h 61"/>
                <a:gd name="T2" fmla="*/ 103 w 205"/>
                <a:gd name="T3" fmla="*/ 42 h 61"/>
                <a:gd name="T4" fmla="*/ 17 w 205"/>
                <a:gd name="T5" fmla="*/ 4 h 61"/>
                <a:gd name="T6" fmla="*/ 4 w 205"/>
                <a:gd name="T7" fmla="*/ 3 h 61"/>
                <a:gd name="T8" fmla="*/ 4 w 205"/>
                <a:gd name="T9" fmla="*/ 16 h 61"/>
                <a:gd name="T10" fmla="*/ 103 w 205"/>
                <a:gd name="T11" fmla="*/ 61 h 61"/>
                <a:gd name="T12" fmla="*/ 201 w 205"/>
                <a:gd name="T13" fmla="*/ 18 h 61"/>
                <a:gd name="T14" fmla="*/ 201 w 205"/>
                <a:gd name="T15" fmla="*/ 4 h 61"/>
                <a:gd name="T16" fmla="*/ 187 w 205"/>
                <a:gd name="T17" fmla="*/ 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" h="61">
                  <a:moveTo>
                    <a:pt x="187" y="5"/>
                  </a:moveTo>
                  <a:cubicBezTo>
                    <a:pt x="166" y="29"/>
                    <a:pt x="135" y="42"/>
                    <a:pt x="103" y="42"/>
                  </a:cubicBezTo>
                  <a:cubicBezTo>
                    <a:pt x="70" y="42"/>
                    <a:pt x="39" y="28"/>
                    <a:pt x="17" y="4"/>
                  </a:cubicBezTo>
                  <a:cubicBezTo>
                    <a:pt x="14" y="0"/>
                    <a:pt x="8" y="0"/>
                    <a:pt x="4" y="3"/>
                  </a:cubicBezTo>
                  <a:cubicBezTo>
                    <a:pt x="0" y="7"/>
                    <a:pt x="0" y="13"/>
                    <a:pt x="4" y="16"/>
                  </a:cubicBezTo>
                  <a:cubicBezTo>
                    <a:pt x="29" y="45"/>
                    <a:pt x="65" y="61"/>
                    <a:pt x="103" y="61"/>
                  </a:cubicBezTo>
                  <a:cubicBezTo>
                    <a:pt x="140" y="61"/>
                    <a:pt x="176" y="45"/>
                    <a:pt x="201" y="18"/>
                  </a:cubicBezTo>
                  <a:cubicBezTo>
                    <a:pt x="205" y="14"/>
                    <a:pt x="205" y="8"/>
                    <a:pt x="201" y="4"/>
                  </a:cubicBezTo>
                  <a:cubicBezTo>
                    <a:pt x="197" y="1"/>
                    <a:pt x="191" y="1"/>
                    <a:pt x="187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595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MOGA PowerPoint Template">
      <a:dk1>
        <a:sysClr val="windowText" lastClr="000000"/>
      </a:dk1>
      <a:lt1>
        <a:sysClr val="window" lastClr="FFFFFF"/>
      </a:lt1>
      <a:dk2>
        <a:srgbClr val="57585A"/>
      </a:dk2>
      <a:lt2>
        <a:srgbClr val="E4E6E8"/>
      </a:lt2>
      <a:accent1>
        <a:srgbClr val="283032"/>
      </a:accent1>
      <a:accent2>
        <a:srgbClr val="F05A50"/>
      </a:accent2>
      <a:accent3>
        <a:srgbClr val="50555A"/>
      </a:accent3>
      <a:accent4>
        <a:srgbClr val="787D82"/>
      </a:accent4>
      <a:accent5>
        <a:srgbClr val="B4B9BE"/>
      </a:accent5>
      <a:accent6>
        <a:srgbClr val="F0F2F4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728</TotalTime>
  <Words>176</Words>
  <Application>Microsoft Office PowerPoint</Application>
  <PresentationFormat>사용자 지정</PresentationFormat>
  <Paragraphs>38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7</vt:i4>
      </vt:variant>
    </vt:vector>
  </HeadingPairs>
  <TitlesOfParts>
    <vt:vector size="17" baseType="lpstr">
      <vt:lpstr>Open Sans Light</vt:lpstr>
      <vt:lpstr>맑은 고딕</vt:lpstr>
      <vt:lpstr>Lato Black</vt:lpstr>
      <vt:lpstr>Lato</vt:lpstr>
      <vt:lpstr>나눔바른펜</vt:lpstr>
      <vt:lpstr>Arial</vt:lpstr>
      <vt:lpstr>Lato Light</vt:lpstr>
      <vt:lpstr>Calibri</vt:lpstr>
      <vt:lpstr>Office Theme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Moorche 30 DVDs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delight</dc:creator>
  <cp:lastModifiedBy>junghwan shin</cp:lastModifiedBy>
  <cp:revision>80</cp:revision>
  <dcterms:created xsi:type="dcterms:W3CDTF">2016-06-20T18:47:00Z</dcterms:created>
  <dcterms:modified xsi:type="dcterms:W3CDTF">2021-09-09T08:32:32Z</dcterms:modified>
</cp:coreProperties>
</file>

<file path=docProps/thumbnail.jpeg>
</file>